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ira Sans Bold"/>
        <a:ea typeface="Fira Sans Bold"/>
        <a:cs typeface="Fira Sans Bold"/>
        <a:sym typeface="Fira Sans Bold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54" d="100"/>
          <a:sy n="54" d="100"/>
        </p:scale>
        <p:origin x="714" y="12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0443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ira Sans Regular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nic.gov.ru/ru/proc/lega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uture-in-russia.com" TargetMode="External"/><Relationship Id="rId2" Type="http://schemas.openxmlformats.org/officeDocument/2006/relationships/hyperlink" Target="https://education-in-russia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hyperlink" Target="http://WWW.SUT.R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apple.com" TargetMode="External"/><Relationship Id="rId5" Type="http://schemas.openxmlformats.org/officeDocument/2006/relationships/hyperlink" Target="mailto:dmo@sut.ru" TargetMode="Externa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!sut-photo-bonch2018-9.jpeg" descr="!sut-photo-bonch2018-9.jpeg"/>
          <p:cNvPicPr>
            <a:picLocks noChangeAspect="1"/>
          </p:cNvPicPr>
          <p:nvPr/>
        </p:nvPicPr>
        <p:blipFill>
          <a:blip r:embed="rId2" cstate="email">
            <a:alphaModFix amt="10401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158" y="-1981312"/>
            <a:ext cx="24850316" cy="16459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Санкт-Петербургский государственный университет телекоммуникаций им. проф. М. А. Бонч-Бруевича"/>
          <p:cNvSpPr txBox="1">
            <a:spLocks noGrp="1"/>
          </p:cNvSpPr>
          <p:nvPr>
            <p:ph type="ctrTitle"/>
          </p:nvPr>
        </p:nvSpPr>
        <p:spPr>
          <a:xfrm>
            <a:off x="1778000" y="4811531"/>
            <a:ext cx="20828000" cy="1459095"/>
          </a:xfrm>
          <a:prstGeom prst="rect">
            <a:avLst/>
          </a:prstGeom>
        </p:spPr>
        <p:txBody>
          <a:bodyPr/>
          <a:lstStyle>
            <a:lvl1pPr defTabSz="676909">
              <a:defRPr sz="4428"/>
            </a:lvl1pPr>
          </a:lstStyle>
          <a:p>
            <a:r>
              <a:t>Санкт-Петербургский государственный университет телекоммуникаций им. проф. М. А. Бонч-Бруевича</a:t>
            </a:r>
          </a:p>
        </p:txBody>
      </p:sp>
      <p:sp>
        <p:nvSpPr>
          <p:cNvPr id="121" name="ПРИЁМ ИНОСТРАННЫХ ГРАЖДАН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6232771"/>
            <a:ext cx="20828000" cy="222540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defTabSz="792479">
              <a:defRPr sz="10752"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t>ПРИЁМ ИНОСТРАННЫХ ГРАЖДАН</a:t>
            </a:r>
          </a:p>
        </p:txBody>
      </p:sp>
      <p:sp>
        <p:nvSpPr>
          <p:cNvPr id="122" name="Санкт-Петербург"/>
          <p:cNvSpPr txBox="1"/>
          <p:nvPr/>
        </p:nvSpPr>
        <p:spPr>
          <a:xfrm>
            <a:off x="10631804" y="12092014"/>
            <a:ext cx="31203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Санкт-Петербург</a:t>
            </a:r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135" y="1218674"/>
            <a:ext cx="6031730" cy="155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Документы для поступл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Документы для поступления</a:t>
            </a:r>
          </a:p>
        </p:txBody>
      </p:sp>
      <p:sp>
        <p:nvSpPr>
          <p:cNvPr id="195" name="ДОКУМЕНТ, УДОСТОВЕРЯЮЩИЙ ЛИЧНОСТЬ   паспорт или др. если на иностранном языке → копия и перевод, заверенные нотариусом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96900" indent="-596900" defTabSz="775969">
              <a:spcBef>
                <a:spcPts val="2800"/>
              </a:spcBef>
              <a:defRPr sz="451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ДОКУМЕНТ, УДОСТОВЕРЯЮЩИЙ ЛИЧНОСТЬ 	</a:t>
            </a:r>
            <a:br/>
            <a:r>
              <a:rPr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  <a:t>паспорт или др.</a:t>
            </a:r>
            <a:br>
              <a:rPr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</a:br>
            <a:r>
              <a:rPr sz="3384" i="1"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  <a:t>если на иностранном языке → копия и перевод, заверенные нотариусом</a:t>
            </a:r>
            <a:endParaRPr>
              <a:solidFill>
                <a:srgbClr val="5E5E5E"/>
              </a:solidFill>
            </a:endParaRPr>
          </a:p>
          <a:p>
            <a:pPr marL="596900" indent="-596900" defTabSz="775969">
              <a:spcBef>
                <a:spcPts val="2800"/>
              </a:spcBef>
              <a:defRPr sz="4512"/>
            </a:pPr>
            <a:r>
              <a:rPr>
                <a:latin typeface="Fira Sans Bold"/>
                <a:ea typeface="Fira Sans Bold"/>
                <a:cs typeface="Fira Sans Bold"/>
                <a:sym typeface="Fira Sans Bold"/>
              </a:rPr>
              <a:t>ДОКУМЕНТ ОБ ОБРАЗОВАНИИ</a:t>
            </a:r>
            <a:br>
              <a:rPr>
                <a:latin typeface="Fira Sans Bold"/>
                <a:ea typeface="Fira Sans Bold"/>
                <a:cs typeface="Fira Sans Bold"/>
                <a:sym typeface="Fira Sans Bold"/>
              </a:rPr>
            </a:br>
            <a:r>
              <a:rPr>
                <a:solidFill>
                  <a:srgbClr val="5E5E5E"/>
                </a:solidFill>
              </a:rPr>
              <a:t>диплом, аттестат или др.</a:t>
            </a:r>
            <a:br>
              <a:rPr>
                <a:solidFill>
                  <a:srgbClr val="5E5E5E"/>
                </a:solidFill>
              </a:rPr>
            </a:br>
            <a:r>
              <a:rPr sz="3384" i="1">
                <a:solidFill>
                  <a:srgbClr val="5E5E5E"/>
                </a:solidFill>
              </a:rPr>
              <a:t>если на иностранном языке → копия и перевод, заверенные нотариусом</a:t>
            </a:r>
            <a:endParaRPr>
              <a:solidFill>
                <a:srgbClr val="5E5E5E"/>
              </a:solidFill>
            </a:endParaRPr>
          </a:p>
          <a:p>
            <a:pPr marL="596900" indent="-596900" defTabSz="775969">
              <a:spcBef>
                <a:spcPts val="2800"/>
              </a:spcBef>
              <a:defRPr sz="451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2 ФОТОГРАФИИ 3 × 4 см</a:t>
            </a:r>
          </a:p>
          <a:p>
            <a:pPr marL="596900" indent="-596900" defTabSz="775969">
              <a:spcBef>
                <a:spcPts val="2800"/>
              </a:spcBef>
              <a:defRPr sz="451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ДОКУМЕНТ О ПРИЗНАНИИ ОБРАЗОВАНИЯ, ПОЛУЧЕННОГО НА РОДИНЕ</a:t>
            </a:r>
            <a:br/>
            <a:r>
              <a:rPr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  <a:t>нострификация, экспертиза об оценке или др.</a:t>
            </a:r>
            <a:br>
              <a:rPr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</a:br>
            <a:r>
              <a:rPr sz="3384" i="1"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  <a:t>не обязателен для некоторых стран, подробности: </a:t>
            </a:r>
            <a:r>
              <a:rPr sz="3384" i="1" u="sng"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  <a:hlinkClick r:id="rId2"/>
              </a:rPr>
              <a:t>www.nic.gov.ru</a:t>
            </a:r>
            <a:endParaRPr sz="3384">
              <a:solidFill>
                <a:srgbClr val="5E5E5E"/>
              </a:solidFill>
            </a:endParaRPr>
          </a:p>
          <a:p>
            <a:pPr marL="596900" indent="-596900" defTabSz="775969">
              <a:spcBef>
                <a:spcPts val="2800"/>
              </a:spcBef>
              <a:defRPr sz="4512"/>
            </a:pPr>
            <a:r>
              <a:rPr>
                <a:latin typeface="Fira Sans Bold"/>
                <a:ea typeface="Fira Sans Bold"/>
                <a:cs typeface="Fira Sans Bold"/>
                <a:sym typeface="Fira Sans Bold"/>
              </a:rPr>
              <a:t>СНИЛС</a:t>
            </a:r>
            <a:r>
              <a:rPr>
                <a:solidFill>
                  <a:srgbClr val="5E5E5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i="1">
                <a:solidFill>
                  <a:srgbClr val="5E5E5E"/>
                </a:solidFill>
              </a:rPr>
              <a:t>(при наличии)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Документы на момент зачисления (август-сентябрь)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1" cy="2638055"/>
          </a:xfrm>
          <a:prstGeom prst="rect">
            <a:avLst/>
          </a:prstGeom>
        </p:spPr>
        <p:txBody>
          <a:bodyPr/>
          <a:lstStyle/>
          <a:p>
            <a:pPr defTabSz="742950">
              <a:defRPr sz="10080"/>
            </a:pPr>
            <a:r>
              <a:t>Документы на момент зачисления</a:t>
            </a:r>
            <a:br/>
            <a:r>
              <a:rPr sz="6479"/>
              <a:t>(август-сентябрь)</a:t>
            </a:r>
          </a:p>
        </p:txBody>
      </p:sp>
      <p:sp>
        <p:nvSpPr>
          <p:cNvPr id="198" name="СЕРТИФИКАТ ОБ ОТСУТСТВИИ ВИЧ действует в течение трёх месяцев с даты выдачи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628650" indent="-628650" defTabSz="817244">
              <a:defRPr sz="475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СЕРТИФИКАТ ОБ ОТСУТСТВИИ ВИЧ</a:t>
            </a:r>
            <a:br/>
            <a:r>
              <a:rPr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  <a:t>действует в течение трёх месяцев с даты выдачи</a:t>
            </a:r>
            <a:endParaRPr>
              <a:latin typeface="+mj-lt"/>
              <a:ea typeface="+mj-ea"/>
              <a:cs typeface="+mj-cs"/>
              <a:sym typeface="Fira Sans Regular"/>
            </a:endParaRPr>
          </a:p>
          <a:p>
            <a:pPr marL="0" indent="0" defTabSz="817244">
              <a:spcBef>
                <a:spcPts val="2900"/>
              </a:spcBef>
              <a:buSzTx/>
              <a:buNone/>
              <a:defRPr sz="4752">
                <a:solidFill>
                  <a:srgbClr val="E5893C"/>
                </a:solidFill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В случае нахождения на момент зачисления на территории РФ</a:t>
            </a:r>
          </a:p>
          <a:p>
            <a:pPr marL="628650" indent="-628650" defTabSz="817244">
              <a:spcBef>
                <a:spcPts val="0"/>
              </a:spcBef>
              <a:defRPr sz="475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МИГРАЦИОННАЯ КАРТА С ЦЕЛЬЮ ВЪЕЗДА «УЧЁБА»</a:t>
            </a:r>
          </a:p>
          <a:p>
            <a:pPr marL="1257300" lvl="1" indent="-628650" defTabSz="817244">
              <a:spcBef>
                <a:spcPts val="0"/>
              </a:spcBef>
              <a:defRPr sz="4752">
                <a:solidFill>
                  <a:srgbClr val="5E5E5E"/>
                </a:solidFill>
              </a:defRPr>
            </a:pPr>
            <a:r>
              <a:t>только для студентов очной и очно-заочной форм обучения</a:t>
            </a:r>
          </a:p>
          <a:p>
            <a:pPr marL="1257300" lvl="1" indent="-628650" defTabSz="817244">
              <a:spcBef>
                <a:spcPts val="0"/>
              </a:spcBef>
              <a:defRPr sz="4752">
                <a:solidFill>
                  <a:srgbClr val="5E5E5E"/>
                </a:solidFill>
              </a:defRPr>
            </a:pPr>
            <a:r>
              <a:t>студенты заочной формы обучения могут иметь любую цель въезда</a:t>
            </a:r>
          </a:p>
          <a:p>
            <a:pPr marL="1257300" lvl="1" indent="-628650" defTabSz="817244">
              <a:spcBef>
                <a:spcPts val="2900"/>
              </a:spcBef>
              <a:defRPr sz="4752">
                <a:solidFill>
                  <a:srgbClr val="5E5E5E"/>
                </a:solidFill>
              </a:defRPr>
            </a:pPr>
            <a:r>
              <a:t>гражданам Беларуси не нужно предоставлять МК</a:t>
            </a:r>
          </a:p>
          <a:p>
            <a:pPr marL="628650" indent="-628650" defTabSz="817244">
              <a:spcBef>
                <a:spcPts val="0"/>
              </a:spcBef>
              <a:defRPr sz="4752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ДЕЙСТВУЮЩАЯ РЕГИСТРАЦИЯ</a:t>
            </a:r>
            <a:br/>
            <a:r>
              <a:rPr i="1">
                <a:solidFill>
                  <a:srgbClr val="5E5E5E"/>
                </a:solidFill>
                <a:latin typeface="+mj-lt"/>
                <a:ea typeface="+mj-ea"/>
                <a:cs typeface="+mj-cs"/>
                <a:sym typeface="Fira Sans Regular"/>
              </a:rPr>
              <a:t>только для студентов очной и очно-заочной форм обучения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Вступительные испыта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Вступительные испытания</a:t>
            </a:r>
          </a:p>
        </p:txBody>
      </p:sp>
      <p:sp>
        <p:nvSpPr>
          <p:cNvPr id="201" name="БАКАЛАВРИАТ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3" spcCol="0" anchor="t"/>
          <a:lstStyle/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БАКАЛАВРИАТ</a:t>
            </a:r>
          </a:p>
          <a:p>
            <a:pPr marL="0" indent="0">
              <a:spcBef>
                <a:spcPts val="3000"/>
              </a:spcBef>
              <a:buSzTx/>
              <a:buNone/>
              <a:defRPr sz="4200"/>
            </a:pPr>
            <a:r>
              <a:rPr>
                <a:solidFill>
                  <a:srgbClr val="E7923E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3 предмета</a:t>
            </a:r>
            <a:br/>
            <a:r>
              <a:rPr i="1"/>
              <a:t>русский язык и др.</a:t>
            </a:r>
          </a:p>
          <a:p>
            <a:pPr marL="0" indent="0">
              <a:spcBef>
                <a:spcPts val="3000"/>
              </a:spcBef>
              <a:buSzTx/>
              <a:buNone/>
              <a:defRPr sz="4200"/>
            </a:pPr>
            <a:r>
              <a:t>на выбор:</a:t>
            </a:r>
          </a:p>
          <a:p>
            <a:pPr marL="555625" indent="-555625">
              <a:spcBef>
                <a:spcPts val="3000"/>
              </a:spcBef>
              <a:defRPr sz="4200"/>
            </a:pPr>
            <a:r>
              <a:t>ЕГЭ</a:t>
            </a:r>
          </a:p>
          <a:p>
            <a:pPr marL="555625" indent="-555625">
              <a:spcBef>
                <a:spcPts val="3000"/>
              </a:spcBef>
              <a:defRPr sz="4200"/>
            </a:pPr>
            <a:r>
              <a:t>экзамены вуза</a:t>
            </a:r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ru-RU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ru-RU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МАГИСТРАТУРА</a:t>
            </a:r>
          </a:p>
          <a:p>
            <a:pPr marL="555625" indent="-555625">
              <a:spcBef>
                <a:spcPts val="3000"/>
              </a:spcBef>
              <a:defRPr sz="4200"/>
            </a:pPr>
            <a:r>
              <a:t>собеседование</a:t>
            </a:r>
          </a:p>
          <a:p>
            <a:pPr marL="555625" indent="-555625">
              <a:spcBef>
                <a:spcPts val="3000"/>
              </a:spcBef>
              <a:defRPr sz="4200"/>
            </a:pPr>
            <a:r>
              <a:t>конкурс портфолио</a:t>
            </a:r>
            <a:br/>
            <a:r>
              <a:rPr sz="3000" i="1"/>
              <a:t>(по желанию)</a:t>
            </a:r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ru-RU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ru-RU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ru-RU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ru-RU" dirty="0"/>
          </a:p>
          <a:p>
            <a:pPr marL="0" indent="0">
              <a:spcBef>
                <a:spcPts val="300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lang="ru-RU" dirty="0"/>
              <a:t> </a:t>
            </a:r>
            <a:r>
              <a:t>АСПИРАНТУРА</a:t>
            </a:r>
          </a:p>
          <a:p>
            <a:pPr>
              <a:spcBef>
                <a:spcPts val="3000"/>
              </a:spcBef>
              <a:defRPr sz="4200" spc="-84"/>
            </a:pPr>
            <a:r>
              <a:t>специальная дисциплина</a:t>
            </a:r>
            <a:br/>
            <a:r>
              <a:t>в соответствии с выбранным профилем </a:t>
            </a:r>
          </a:p>
          <a:p>
            <a:pPr>
              <a:spcBef>
                <a:spcPts val="3000"/>
              </a:spcBef>
              <a:defRPr sz="4200"/>
            </a:pPr>
            <a:r>
              <a:t>философия</a:t>
            </a:r>
          </a:p>
          <a:p>
            <a:pPr>
              <a:spcBef>
                <a:spcPts val="3000"/>
              </a:spcBef>
              <a:defRPr sz="4200"/>
            </a:pPr>
            <a:r>
              <a:t>иностранный язык (английский)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Возможности учиться бесплатно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84225">
              <a:defRPr sz="10640"/>
            </a:lvl1pPr>
          </a:lstStyle>
          <a:p>
            <a:r>
              <a:t>Возможности учиться бесплатно</a:t>
            </a:r>
          </a:p>
        </p:txBody>
      </p:sp>
      <p:sp>
        <p:nvSpPr>
          <p:cNvPr id="214" name="граждане Беларуси, Казахстана, Киргизии, Таджикистана имеют равные права с россиянами при поступлении на бюджетные места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3738278" cy="9296400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584200" indent="-584200" defTabSz="759459">
              <a:spcBef>
                <a:spcPts val="5500"/>
              </a:spcBef>
              <a:defRPr sz="4416"/>
            </a:pPr>
            <a:r>
              <a:t>граждане </a:t>
            </a:r>
            <a:r>
              <a:rPr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Беларуси, Казахстана, Киргизии, Таджикистана</a:t>
            </a:r>
            <a:r>
              <a:t> имеют равные права с россиянами при поступлении на бюджетные места</a:t>
            </a:r>
          </a:p>
          <a:p>
            <a:pPr marL="584200" indent="-584200" defTabSz="759459">
              <a:spcBef>
                <a:spcPts val="5500"/>
              </a:spcBef>
              <a:defRPr sz="4416"/>
            </a:pPr>
            <a:r>
              <a:t>получить гос. направление Минобрнауки России</a:t>
            </a:r>
            <a:r>
              <a:rPr lang="ru-RU" dirty="0"/>
              <a:t>. </a:t>
            </a:r>
            <a:r>
              <a:rPr lang="ru-RU" sz="4416"/>
              <a:t>Официальный сайт для отбора иностранных граждан на обучение в России</a:t>
            </a:r>
            <a:r>
              <a:rPr lang="ru-RU"/>
              <a:t> </a:t>
            </a:r>
            <a:r>
              <a:rPr lang="en-US" sz="4416" dirty="0">
                <a:hlinkClick r:id="rId2"/>
              </a:rPr>
              <a:t>https://education-in-russia.com/</a:t>
            </a:r>
            <a:r>
              <a:rPr lang="en-US" sz="4416" dirty="0"/>
              <a:t> </a:t>
            </a:r>
            <a:endParaRPr u="sng">
              <a:hlinkClick r:id="rId3"/>
            </a:endParaRPr>
          </a:p>
          <a:p>
            <a:pPr marL="584200" indent="-584200" defTabSz="759459">
              <a:spcBef>
                <a:spcPts val="5500"/>
              </a:spcBef>
              <a:defRPr sz="4416"/>
            </a:pPr>
            <a:r>
              <a:t>в рамках Федерального Закона о соотечественниках за рубежом</a:t>
            </a:r>
          </a:p>
          <a:p>
            <a:pPr marL="584200" indent="-584200" defTabSz="759459">
              <a:spcBef>
                <a:spcPts val="5500"/>
              </a:spcBef>
              <a:defRPr sz="4416"/>
            </a:pPr>
            <a:r>
              <a:t>в рамках международных договоров между Россией и другими странами</a:t>
            </a:r>
          </a:p>
        </p:txBody>
      </p:sp>
      <p:pic>
        <p:nvPicPr>
          <p:cNvPr id="215" name="image.jpeg" descr="image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50899" y="6270426"/>
            <a:ext cx="6096002" cy="2953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jpeg" descr="image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50899" y="2592895"/>
            <a:ext cx="6096002" cy="3427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.jpeg" descr="image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50899" y="9474497"/>
            <a:ext cx="6096002" cy="3357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Общежит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Общежития</a:t>
            </a:r>
          </a:p>
        </p:txBody>
      </p:sp>
      <p:sp>
        <p:nvSpPr>
          <p:cNvPr id="220" name="«Дальневосточное»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709930">
              <a:spcBef>
                <a:spcPts val="0"/>
              </a:spcBef>
              <a:buSzTx/>
              <a:buNone/>
              <a:defRPr sz="6192"/>
            </a:pPr>
            <a:r>
              <a:t>«Дальневосточное»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t>Санкт-Петербург, Дальневосточный пр., д. 71</a:t>
            </a:r>
          </a:p>
          <a:p>
            <a:pPr marL="477837" indent="-477837" defTabSz="709930">
              <a:spcBef>
                <a:spcPts val="0"/>
              </a:spcBef>
              <a:buClr>
                <a:srgbClr val="D0772E"/>
              </a:buClr>
              <a:buSzPct val="200000"/>
              <a:defRPr sz="3612">
                <a:solidFill>
                  <a:srgbClr val="5E5E5E"/>
                </a:solidFill>
              </a:defRPr>
            </a:pPr>
            <a:r>
              <a:t>метро «Улица Дыбенко»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t>15-этажное здание блочного (коридорного) типа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t>двухместные комнаты (298 комнат)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5504"/>
            </a:pPr>
            <a:r>
              <a:t>3 </a:t>
            </a:r>
            <a:r>
              <a:rPr lang="ru-RU" dirty="0"/>
              <a:t>100</a:t>
            </a:r>
            <a:r>
              <a:t> руб./месяц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/>
            </a:pPr>
            <a:endParaRPr/>
          </a:p>
          <a:p>
            <a:pPr marL="0" indent="0" defTabSz="709930">
              <a:spcBef>
                <a:spcPts val="0"/>
              </a:spcBef>
              <a:buSzTx/>
              <a:buNone/>
              <a:defRPr sz="6192"/>
            </a:pPr>
            <a:r>
              <a:t>«Рыбацкое»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t>Санкт-Петербург, ул. Караваевская, д. 34</a:t>
            </a:r>
          </a:p>
          <a:p>
            <a:pPr marL="477837" indent="-477837" defTabSz="709930">
              <a:spcBef>
                <a:spcPts val="0"/>
              </a:spcBef>
              <a:buClr>
                <a:srgbClr val="489760"/>
              </a:buClr>
              <a:buSzPct val="200000"/>
              <a:defRPr sz="3612">
                <a:solidFill>
                  <a:srgbClr val="5E5E5E"/>
                </a:solidFill>
              </a:defRPr>
            </a:pPr>
            <a:r>
              <a:t>метро «Рыбацкое»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t>16-этажное здание квартирного типа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3612">
                <a:solidFill>
                  <a:srgbClr val="5E5E5E"/>
                </a:solidFill>
              </a:defRPr>
            </a:pPr>
            <a:r>
              <a:t>квартиры 2–3 комнатные, комнаты на 2–3 чел. (270 комнат)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5504"/>
            </a:pPr>
            <a:r>
              <a:rPr sz="4644"/>
              <a:t>3 </a:t>
            </a:r>
            <a:r>
              <a:rPr lang="ru-RU" sz="4644" dirty="0"/>
              <a:t>300</a:t>
            </a:r>
            <a:r>
              <a:rPr sz="4644"/>
              <a:t> руб./месяц </a:t>
            </a:r>
            <a:r>
              <a:rPr sz="3612"/>
              <a:t>стандарт</a:t>
            </a:r>
          </a:p>
          <a:p>
            <a:pPr marL="0" indent="0" defTabSz="709930">
              <a:spcBef>
                <a:spcPts val="0"/>
              </a:spcBef>
              <a:buSzTx/>
              <a:buNone/>
              <a:defRPr sz="5504"/>
            </a:pPr>
            <a:r>
              <a:rPr lang="ru-RU" sz="4644" dirty="0"/>
              <a:t>5 000</a:t>
            </a:r>
            <a:r>
              <a:rPr sz="4644"/>
              <a:t> руб./месяц </a:t>
            </a:r>
            <a:r>
              <a:rPr sz="3612"/>
              <a:t>комфорт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7654" y="1020010"/>
            <a:ext cx="9607553" cy="11927055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Circle"/>
          <p:cNvSpPr/>
          <p:nvPr/>
        </p:nvSpPr>
        <p:spPr>
          <a:xfrm>
            <a:off x="22461936" y="8941784"/>
            <a:ext cx="603343" cy="603342"/>
          </a:xfrm>
          <a:prstGeom prst="ellipse">
            <a:avLst/>
          </a:prstGeom>
          <a:ln w="101600">
            <a:solidFill>
              <a:srgbClr val="E8913D"/>
            </a:solidFill>
            <a:miter lim="400000"/>
          </a:ln>
          <a:effectLst>
            <a:outerShdw blurRad="63500" dir="5400000" rotWithShape="0">
              <a:srgbClr val="000000">
                <a:alpha val="73949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endParaRPr/>
          </a:p>
        </p:txBody>
      </p:sp>
      <p:sp>
        <p:nvSpPr>
          <p:cNvPr id="223" name="Circle"/>
          <p:cNvSpPr/>
          <p:nvPr/>
        </p:nvSpPr>
        <p:spPr>
          <a:xfrm>
            <a:off x="21418878" y="12017329"/>
            <a:ext cx="603342" cy="603342"/>
          </a:xfrm>
          <a:prstGeom prst="ellipse">
            <a:avLst/>
          </a:prstGeom>
          <a:ln w="101600">
            <a:solidFill>
              <a:srgbClr val="E8913D"/>
            </a:solidFill>
            <a:miter lim="400000"/>
          </a:ln>
          <a:effectLst>
            <a:outerShdw blurRad="63500" dir="5400000" rotWithShape="0">
              <a:srgbClr val="000000">
                <a:alpha val="73949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Деятельность иностранных студент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76909">
              <a:defRPr sz="9184"/>
            </a:lvl1pPr>
          </a:lstStyle>
          <a:p>
            <a:r>
              <a:t>Деятельность иностранных студентов</a:t>
            </a:r>
          </a:p>
        </p:txBody>
      </p:sp>
      <p:grpSp>
        <p:nvGrpSpPr>
          <p:cNvPr id="236" name="Group"/>
          <p:cNvGrpSpPr/>
          <p:nvPr/>
        </p:nvGrpSpPr>
        <p:grpSpPr>
          <a:xfrm>
            <a:off x="1689100" y="2795086"/>
            <a:ext cx="17464046" cy="9674516"/>
            <a:chOff x="0" y="0"/>
            <a:chExt cx="17464045" cy="9674514"/>
          </a:xfrm>
        </p:grpSpPr>
        <p:sp>
          <p:nvSpPr>
            <p:cNvPr id="226" name="и многое другое!"/>
            <p:cNvSpPr txBox="1"/>
            <p:nvPr/>
          </p:nvSpPr>
          <p:spPr>
            <a:xfrm>
              <a:off x="0" y="8836314"/>
              <a:ext cx="4915510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8000"/>
                </a:spcBef>
                <a:defRPr sz="4800" i="1">
                  <a:latin typeface="+mj-lt"/>
                  <a:ea typeface="+mj-ea"/>
                  <a:cs typeface="+mj-cs"/>
                  <a:sym typeface="Fira Sans Regular"/>
                </a:defRPr>
              </a:lvl1pPr>
            </a:lstStyle>
            <a:p>
              <a:r>
                <a:t>и многое другое!</a:t>
              </a:r>
            </a:p>
          </p:txBody>
        </p:sp>
        <p:grpSp>
          <p:nvGrpSpPr>
            <p:cNvPr id="229" name="Group"/>
            <p:cNvGrpSpPr/>
            <p:nvPr/>
          </p:nvGrpSpPr>
          <p:grpSpPr>
            <a:xfrm>
              <a:off x="0" y="6117408"/>
              <a:ext cx="16656478" cy="2116884"/>
              <a:chOff x="0" y="0"/>
              <a:chExt cx="16656477" cy="2116883"/>
            </a:xfrm>
          </p:grpSpPr>
          <p:pic>
            <p:nvPicPr>
              <p:cNvPr id="227" name="Image" descr="Image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540235" cy="21168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8" name="Разговорный клуб русского языка"/>
              <p:cNvSpPr txBox="1"/>
              <p:nvPr/>
            </p:nvSpPr>
            <p:spPr>
              <a:xfrm>
                <a:off x="3445531" y="518691"/>
                <a:ext cx="13210947" cy="1079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spcBef>
                    <a:spcPts val="8000"/>
                  </a:spcBef>
                  <a:defRPr sz="6400">
                    <a:latin typeface="+mj-lt"/>
                    <a:ea typeface="+mj-ea"/>
                    <a:cs typeface="+mj-cs"/>
                    <a:sym typeface="Fira Sans Regular"/>
                  </a:defRPr>
                </a:lvl1pPr>
              </a:lstStyle>
              <a:p>
                <a:r>
                  <a:t>Разговорный клуб русского языка</a:t>
                </a:r>
              </a:p>
            </p:txBody>
          </p:sp>
        </p:grpSp>
        <p:grpSp>
          <p:nvGrpSpPr>
            <p:cNvPr id="232" name="Group"/>
            <p:cNvGrpSpPr/>
            <p:nvPr/>
          </p:nvGrpSpPr>
          <p:grpSpPr>
            <a:xfrm>
              <a:off x="0" y="2994878"/>
              <a:ext cx="16691428" cy="2540235"/>
              <a:chOff x="0" y="0"/>
              <a:chExt cx="16691428" cy="2540234"/>
            </a:xfrm>
          </p:grpSpPr>
          <p:pic>
            <p:nvPicPr>
              <p:cNvPr id="230" name="Image" descr="Image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540235" cy="25402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1" name="Фестиваль национальных культур и другие культурно-массовые мероприятия"/>
              <p:cNvSpPr txBox="1"/>
              <p:nvPr/>
            </p:nvSpPr>
            <p:spPr>
              <a:xfrm>
                <a:off x="3445531" y="362067"/>
                <a:ext cx="13245897" cy="181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spcBef>
                    <a:spcPts val="8000"/>
                  </a:spcBef>
                  <a:defRPr sz="4800">
                    <a:latin typeface="+mj-lt"/>
                    <a:ea typeface="+mj-ea"/>
                    <a:cs typeface="+mj-cs"/>
                    <a:sym typeface="Fira Sans Regular"/>
                  </a:defRPr>
                </a:pPr>
                <a:r>
                  <a:rPr sz="6400"/>
                  <a:t>Фестиваль национальных культур</a:t>
                </a:r>
                <a:br/>
                <a:r>
                  <a:rPr>
                    <a:solidFill>
                      <a:srgbClr val="5E5E5E"/>
                    </a:solidFill>
                  </a:rPr>
                  <a:t>и другие культурно-массовые мероприятия</a:t>
                </a:r>
              </a:p>
            </p:txBody>
          </p:sp>
        </p:grpSp>
        <p:grpSp>
          <p:nvGrpSpPr>
            <p:cNvPr id="235" name="Group"/>
            <p:cNvGrpSpPr/>
            <p:nvPr/>
          </p:nvGrpSpPr>
          <p:grpSpPr>
            <a:xfrm>
              <a:off x="0" y="0"/>
              <a:ext cx="17464046" cy="2552700"/>
              <a:chOff x="0" y="0"/>
              <a:chExt cx="17464046" cy="2552700"/>
            </a:xfrm>
          </p:grpSpPr>
          <p:pic>
            <p:nvPicPr>
              <p:cNvPr id="233" name="Image" descr="Image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6218"/>
                <a:ext cx="2540235" cy="2540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" name="Совет иностранных студентов (СИС) студенческое самоуправление иностранных обучающихся во главе с президентом Совета"/>
              <p:cNvSpPr txBox="1"/>
              <p:nvPr/>
            </p:nvSpPr>
            <p:spPr>
              <a:xfrm>
                <a:off x="3445531" y="0"/>
                <a:ext cx="14018516" cy="2552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spcBef>
                    <a:spcPts val="8000"/>
                  </a:spcBef>
                  <a:defRPr sz="4800">
                    <a:latin typeface="+mj-lt"/>
                    <a:ea typeface="+mj-ea"/>
                    <a:cs typeface="+mj-cs"/>
                    <a:sym typeface="Fira Sans Regular"/>
                  </a:defRPr>
                </a:pPr>
                <a:r>
                  <a:rPr sz="6400"/>
                  <a:t>Совет иностранных студентов (СИС)</a:t>
                </a:r>
                <a:br>
                  <a:rPr sz="6400"/>
                </a:br>
                <a:r>
                  <a:rPr>
                    <a:solidFill>
                      <a:srgbClr val="5E5E5E"/>
                    </a:solidFill>
                  </a:rPr>
                  <a:t>студенческое самоуправление иностранных обучающихся во главе с президентом Совета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Фестиваль национальных культур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42950">
              <a:defRPr sz="10080"/>
            </a:lvl1pPr>
          </a:lstStyle>
          <a:p>
            <a:r>
              <a:t>Фестиваль национальных культур</a:t>
            </a:r>
          </a:p>
        </p:txBody>
      </p:sp>
      <p:pic>
        <p:nvPicPr>
          <p:cNvPr id="239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0" y="7675772"/>
            <a:ext cx="76708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941" y="2293352"/>
            <a:ext cx="7672804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.jpeg" descr="image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216" y="7675772"/>
            <a:ext cx="7670584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.jpeg" descr="image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2957" y="2293352"/>
            <a:ext cx="7703102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Разговорный клуб русского язы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51205">
              <a:defRPr sz="10192"/>
            </a:lvl1pPr>
          </a:lstStyle>
          <a:p>
            <a:r>
              <a:t>Разговорный клуб русского языка</a:t>
            </a:r>
          </a:p>
        </p:txBody>
      </p:sp>
      <p:pic>
        <p:nvPicPr>
          <p:cNvPr id="245" name="C:\Users\bespalova.aa\Desktop\78855295_154522082573078_8056244610088828928_n.jpg" descr="C:\Users\bespalova.aa\Desktop\78855295_154522082573078_8056244610088828928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100" y="2663415"/>
            <a:ext cx="7693624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C:\Users\bespalova.aa\Desktop\Воейковский рубеж.jpg" descr="C:\Users\bespalova.aa\Desktop\Воейковский рубеж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906" y="2663415"/>
            <a:ext cx="7603496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C:\Users\bespalova.aa\Desktop\Масленица.jpg" descr="C:\Users\bespalova.aa\Desktop\Маслениц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935" y="8004584"/>
            <a:ext cx="7687955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C:\Users\bespalova.aa\Desktop\147083610918748.jpg" descr="C:\Users\bespalova.aa\Desktop\14708361091874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6409" y="8004584"/>
            <a:ext cx="7614491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Контакт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Контакты</a:t>
            </a:r>
          </a:p>
        </p:txBody>
      </p:sp>
      <p:sp>
        <p:nvSpPr>
          <p:cNvPr id="251" name="WWW.SUT.RU"/>
          <p:cNvSpPr txBox="1"/>
          <p:nvPr/>
        </p:nvSpPr>
        <p:spPr>
          <a:xfrm>
            <a:off x="14080210" y="9679139"/>
            <a:ext cx="7710171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0000">
                <a:solidFill>
                  <a:srgbClr val="E78B3B"/>
                </a:solidFill>
                <a:latin typeface="Fira Sans ExtraBold"/>
                <a:ea typeface="Fira Sans ExtraBold"/>
                <a:cs typeface="Fira Sans ExtraBold"/>
                <a:sym typeface="Fira Sans ExtraBold"/>
                <a:hlinkClick r:id="rId2"/>
              </a:defRPr>
            </a:lvl1pPr>
          </a:lstStyle>
          <a:p>
            <a:r>
              <a:rPr>
                <a:hlinkClick r:id="rId2"/>
              </a:rPr>
              <a:t>WWW.SUT.RU</a:t>
            </a:r>
          </a:p>
        </p:txBody>
      </p:sp>
      <p:grpSp>
        <p:nvGrpSpPr>
          <p:cNvPr id="257" name="Group"/>
          <p:cNvGrpSpPr/>
          <p:nvPr/>
        </p:nvGrpSpPr>
        <p:grpSpPr>
          <a:xfrm>
            <a:off x="1689099" y="7751061"/>
            <a:ext cx="9622690" cy="3731656"/>
            <a:chOff x="0" y="0"/>
            <a:chExt cx="9622688" cy="3731655"/>
          </a:xfrm>
        </p:grpSpPr>
        <p:pic>
          <p:nvPicPr>
            <p:cNvPr id="252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14" y="2715655"/>
              <a:ext cx="1016001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514" y="1163451"/>
              <a:ext cx="1016001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dmo@sut.ru"/>
            <p:cNvSpPr txBox="1"/>
            <p:nvPr/>
          </p:nvSpPr>
          <p:spPr>
            <a:xfrm>
              <a:off x="1270000" y="1252351"/>
              <a:ext cx="3571342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800" u="sng">
                  <a:latin typeface="+mj-lt"/>
                  <a:ea typeface="+mj-ea"/>
                  <a:cs typeface="+mj-cs"/>
                  <a:sym typeface="Fira Sans Regular"/>
                  <a:hlinkClick r:id="rId5"/>
                </a:defRPr>
              </a:lvl1pPr>
            </a:lstStyle>
            <a:p>
              <a:pPr>
                <a:defRPr u="none"/>
              </a:pPr>
              <a:r>
                <a:rPr u="sng">
                  <a:hlinkClick r:id="rId5"/>
                </a:rPr>
                <a:t>dmo@sut.ru</a:t>
              </a:r>
            </a:p>
          </p:txBody>
        </p:sp>
        <p:sp>
          <p:nvSpPr>
            <p:cNvPr id="255" name="+ 7 (812) 305-12-37"/>
            <p:cNvSpPr txBox="1"/>
            <p:nvPr/>
          </p:nvSpPr>
          <p:spPr>
            <a:xfrm>
              <a:off x="1269999" y="2804555"/>
              <a:ext cx="4951477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800">
                  <a:latin typeface="+mj-lt"/>
                  <a:ea typeface="+mj-ea"/>
                  <a:cs typeface="+mj-cs"/>
                  <a:sym typeface="Fira Sans Regular"/>
                </a:defRPr>
              </a:lvl1pPr>
            </a:lstStyle>
            <a:p>
              <a:r>
                <a:t>+ 7 (812) 305-12-37</a:t>
              </a:r>
            </a:p>
          </p:txBody>
        </p:sp>
        <p:sp>
          <p:nvSpPr>
            <p:cNvPr id="256" name="отдел международного сотрудничества"/>
            <p:cNvSpPr txBox="1"/>
            <p:nvPr/>
          </p:nvSpPr>
          <p:spPr>
            <a:xfrm>
              <a:off x="0" y="0"/>
              <a:ext cx="9622689" cy="774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600" cap="all"/>
              </a:lvl1pPr>
            </a:lstStyle>
            <a:p>
              <a:r>
                <a:t>отдел международного сотрудничества</a:t>
              </a:r>
            </a:p>
          </p:txBody>
        </p:sp>
      </p:grpSp>
      <p:sp>
        <p:nvSpPr>
          <p:cNvPr id="258" name="PRIEM.SUT.RU"/>
          <p:cNvSpPr txBox="1"/>
          <p:nvPr/>
        </p:nvSpPr>
        <p:spPr>
          <a:xfrm>
            <a:off x="13889075" y="7636939"/>
            <a:ext cx="8092441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0000">
                <a:solidFill>
                  <a:srgbClr val="E78B3B"/>
                </a:solidFill>
                <a:latin typeface="Fira Sans ExtraBold"/>
                <a:ea typeface="Fira Sans ExtraBold"/>
                <a:cs typeface="Fira Sans ExtraBold"/>
                <a:sym typeface="Fira Sans ExtraBold"/>
                <a:hlinkClick r:id="rId6"/>
              </a:defRPr>
            </a:lvl1pPr>
          </a:lstStyle>
          <a:p>
            <a:r>
              <a:rPr>
                <a:hlinkClick r:id="rId6"/>
              </a:rPr>
              <a:t>PRIEM.SUT.RU</a:t>
            </a:r>
          </a:p>
        </p:txBody>
      </p:sp>
      <p:sp>
        <p:nvSpPr>
          <p:cNvPr id="259" name="Россия, 193232, Санкт-Петербург,…"/>
          <p:cNvSpPr txBox="1"/>
          <p:nvPr/>
        </p:nvSpPr>
        <p:spPr>
          <a:xfrm>
            <a:off x="13175691" y="3705967"/>
            <a:ext cx="9519209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>
                <a:latin typeface="+mj-lt"/>
                <a:ea typeface="+mj-ea"/>
                <a:cs typeface="+mj-cs"/>
                <a:sym typeface="Fira Sans Regular"/>
              </a:defRPr>
            </a:pPr>
            <a:r>
              <a:t>Россия, 193232, Санкт-Петербург, </a:t>
            </a:r>
          </a:p>
          <a:p>
            <a:pPr algn="l">
              <a:defRPr sz="4800">
                <a:latin typeface="+mj-lt"/>
                <a:ea typeface="+mj-ea"/>
                <a:cs typeface="+mj-cs"/>
                <a:sym typeface="Fira Sans Regular"/>
              </a:defRPr>
            </a:pPr>
            <a:r>
              <a:t>пр. Большевиков, д. 22/1</a:t>
            </a:r>
          </a:p>
        </p:txBody>
      </p:sp>
      <p:sp>
        <p:nvSpPr>
          <p:cNvPr id="260" name="каб. 345/1"/>
          <p:cNvSpPr txBox="1"/>
          <p:nvPr/>
        </p:nvSpPr>
        <p:spPr>
          <a:xfrm>
            <a:off x="13175691" y="5446492"/>
            <a:ext cx="286481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каб. 345/1</a:t>
            </a:r>
          </a:p>
        </p:txBody>
      </p:sp>
      <p:pic>
        <p:nvPicPr>
          <p:cNvPr id="261" name="баннер 1.jpg" descr="баннер 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100" y="3209392"/>
            <a:ext cx="10940742" cy="3571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!sut-photo-bonch2018-9.jpeg" descr="!sut-photo-bonch2018-9.jpeg"/>
          <p:cNvPicPr>
            <a:picLocks noChangeAspect="1"/>
          </p:cNvPicPr>
          <p:nvPr/>
        </p:nvPicPr>
        <p:blipFill>
          <a:blip r:embed="rId2" cstate="email">
            <a:alphaModFix amt="10401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158" y="-1981312"/>
            <a:ext cx="24850316" cy="164593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Санкт-Петербургский государственный университет телекоммуникаций им. проф. М. А. Бонч-Бруевича"/>
          <p:cNvSpPr txBox="1">
            <a:spLocks noGrp="1"/>
          </p:cNvSpPr>
          <p:nvPr>
            <p:ph type="ctrTitle"/>
          </p:nvPr>
        </p:nvSpPr>
        <p:spPr>
          <a:xfrm>
            <a:off x="1778000" y="4811531"/>
            <a:ext cx="20828000" cy="1459095"/>
          </a:xfrm>
          <a:prstGeom prst="rect">
            <a:avLst/>
          </a:prstGeom>
        </p:spPr>
        <p:txBody>
          <a:bodyPr/>
          <a:lstStyle>
            <a:lvl1pPr defTabSz="676909">
              <a:defRPr sz="4428"/>
            </a:lvl1pPr>
          </a:lstStyle>
          <a:p>
            <a:r>
              <a:t>Санкт-Петербургский государственный университет телекоммуникаций им. проф. М. А. Бонч-Бруевича</a:t>
            </a:r>
          </a:p>
        </p:txBody>
      </p:sp>
      <p:sp>
        <p:nvSpPr>
          <p:cNvPr id="265" name="ПРИЁМ ИНОСТРАННЫХ ГРАЖДАН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6232771"/>
            <a:ext cx="20828000" cy="222540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defTabSz="792479">
              <a:defRPr sz="10752">
                <a:latin typeface="Fira Sans Bold"/>
                <a:ea typeface="Fira Sans Bold"/>
                <a:cs typeface="Fira Sans Bold"/>
                <a:sym typeface="Fira Sans Bold"/>
              </a:defRPr>
            </a:lvl1pPr>
          </a:lstStyle>
          <a:p>
            <a:r>
              <a:t>ПРИЁМ ИНОСТРАННЫХ ГРАЖДАН</a:t>
            </a:r>
          </a:p>
        </p:txBody>
      </p:sp>
      <p:sp>
        <p:nvSpPr>
          <p:cNvPr id="266" name="Санкт-Петербург"/>
          <p:cNvSpPr txBox="1"/>
          <p:nvPr/>
        </p:nvSpPr>
        <p:spPr>
          <a:xfrm>
            <a:off x="10631804" y="12092014"/>
            <a:ext cx="31203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Санкт-Петербург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135" y="1218674"/>
            <a:ext cx="6031730" cy="1554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.jpeg" descr="image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13350" y="4275215"/>
            <a:ext cx="4781453" cy="3107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.jpeg" descr="image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51406" y="7685890"/>
            <a:ext cx="4445399" cy="4094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.jpeg" descr="image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1405" y="4284287"/>
            <a:ext cx="4446998" cy="310735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HE BONCH-BRUEVICH  ST. PETERSBURG STATE UNIVERSITY OF TELECOMMUNICATIONS"/>
          <p:cNvSpPr txBox="1">
            <a:spLocks noGrp="1"/>
          </p:cNvSpPr>
          <p:nvPr>
            <p:ph type="title"/>
          </p:nvPr>
        </p:nvSpPr>
        <p:spPr>
          <a:xfrm>
            <a:off x="1689100" y="736600"/>
            <a:ext cx="21005800" cy="2286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28319">
              <a:defRPr sz="7168"/>
            </a:pPr>
            <a:r>
              <a:t>THE BONCH-BRUEVICH  ST. PETERSBURG</a:t>
            </a:r>
            <a:br/>
            <a:r>
              <a:t>STATE UNIVERSITY OF TELECOMMUNICATIONS</a:t>
            </a:r>
          </a:p>
        </p:txBody>
      </p:sp>
      <p:pic>
        <p:nvPicPr>
          <p:cNvPr id="129" name="!sut-photo-bonch2018-9.jpeg" descr="!sut-photo-bonch2018-9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100" y="4284287"/>
            <a:ext cx="11086219" cy="7496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1 (2).jpeg" descr="1 (2)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6567" y="7685890"/>
            <a:ext cx="4800217" cy="4094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анкт-Петербургский государственный университет телекоммуникаций им. проф. М. А. Бонч-Бруевич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7044">
              <a:defRPr sz="6607"/>
            </a:lvl1pPr>
          </a:lstStyle>
          <a:p>
            <a:r>
              <a:t>Санкт-Петербургский государственный университет телекоммуникаций им. проф. М. А. Бонч-Бруевича</a:t>
            </a:r>
          </a:p>
        </p:txBody>
      </p:sp>
      <p:sp>
        <p:nvSpPr>
          <p:cNvPr id="133" name="Государственный вуз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3743461" cy="9296400"/>
          </a:xfrm>
          <a:prstGeom prst="rect">
            <a:avLst/>
          </a:prstGeom>
        </p:spPr>
        <p:txBody>
          <a:bodyPr/>
          <a:lstStyle/>
          <a:p>
            <a:pPr marL="485774" indent="-485774" defTabSz="561340">
              <a:spcBef>
                <a:spcPts val="2000"/>
              </a:spcBef>
              <a:defRPr sz="3672"/>
            </a:pPr>
            <a:r>
              <a:t>Государственный вуз</a:t>
            </a:r>
          </a:p>
          <a:p>
            <a:pPr marL="485774" indent="-485774" defTabSz="561340">
              <a:spcBef>
                <a:spcPts val="2000"/>
              </a:spcBef>
              <a:defRPr sz="3672"/>
            </a:pPr>
            <a:r>
              <a:t>Многолетний опыт подготовки специалистов</a:t>
            </a:r>
            <a:br/>
            <a:r>
              <a:rPr sz="3128"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1930</a:t>
            </a:r>
            <a:r>
              <a:rPr sz="3128">
                <a:solidFill>
                  <a:srgbClr val="5E5E5E"/>
                </a:solidFill>
              </a:rPr>
              <a:t> – год основания</a:t>
            </a:r>
          </a:p>
          <a:p>
            <a:pPr marL="485774" indent="-485774" defTabSz="561340">
              <a:spcBef>
                <a:spcPts val="2000"/>
              </a:spcBef>
              <a:defRPr sz="3672"/>
            </a:pPr>
            <a:r>
              <a:t>Крупный научно-образовательный центр</a:t>
            </a:r>
            <a:br/>
            <a:r>
              <a:rPr sz="3128"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8</a:t>
            </a:r>
            <a:r>
              <a:rPr sz="3128"/>
              <a:t> </a:t>
            </a:r>
            <a:r>
              <a:rPr sz="3128">
                <a:solidFill>
                  <a:srgbClr val="5E5E5E"/>
                </a:solidFill>
              </a:rPr>
              <a:t>научно-исследовательских лабораторий, научные конференции, собственный научный журнал и др.</a:t>
            </a:r>
          </a:p>
          <a:p>
            <a:pPr marL="485774" indent="-485774" defTabSz="561340">
              <a:spcBef>
                <a:spcPts val="2000"/>
              </a:spcBef>
              <a:defRPr sz="3672"/>
            </a:pPr>
            <a:r>
              <a:t>Связи с работодателями</a:t>
            </a:r>
            <a:br/>
            <a:r>
              <a:rPr sz="3128">
                <a:solidFill>
                  <a:srgbClr val="E8913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640</a:t>
            </a:r>
            <a:r>
              <a:rPr sz="3128"/>
              <a:t> </a:t>
            </a:r>
            <a:r>
              <a:rPr sz="3128">
                <a:solidFill>
                  <a:srgbClr val="5E5E5E"/>
                </a:solidFill>
              </a:rPr>
              <a:t>партнёрских соглашений с предприятиями отрасли</a:t>
            </a:r>
            <a:br>
              <a:rPr sz="3128">
                <a:solidFill>
                  <a:srgbClr val="5E5E5E"/>
                </a:solidFill>
              </a:rPr>
            </a:br>
            <a:r>
              <a:rPr sz="3128">
                <a:solidFill>
                  <a:srgbClr val="5E5E5E"/>
                </a:solidFill>
              </a:rPr>
              <a:t>(Huawei, Ростелеком, Теле2, Газпром Связь и др.)</a:t>
            </a:r>
          </a:p>
          <a:p>
            <a:pPr marL="485774" indent="-485774" defTabSz="561340">
              <a:spcBef>
                <a:spcPts val="2000"/>
              </a:spcBef>
              <a:defRPr sz="3672"/>
            </a:pPr>
            <a:r>
              <a:t>Насыщенная и интересная студенческая жизнь</a:t>
            </a:r>
            <a:br/>
            <a:r>
              <a:rPr sz="3128">
                <a:solidFill>
                  <a:srgbClr val="5E5E5E"/>
                </a:solidFill>
              </a:rPr>
              <a:t>творческие коллективы, спортивные секции, конкурсы и олимпиады, программы обмена за рубежом и многое другое</a:t>
            </a:r>
          </a:p>
          <a:p>
            <a:pPr marL="485774" indent="-485774" defTabSz="561340">
              <a:spcBef>
                <a:spcPts val="2000"/>
              </a:spcBef>
              <a:defRPr sz="3672"/>
            </a:pPr>
            <a:r>
              <a:t>Комфортное и безопасное образовательное пространство</a:t>
            </a:r>
            <a:br/>
            <a:r>
              <a:rPr sz="3128">
                <a:solidFill>
                  <a:srgbClr val="5E5E5E"/>
                </a:solidFill>
              </a:rPr>
              <a:t>современный учебный корпус, Wi-Fi, зоны отдыха и кафе, медицинский пункт и др.</a:t>
            </a:r>
          </a:p>
        </p:txBody>
      </p:sp>
      <p:pic>
        <p:nvPicPr>
          <p:cNvPr id="134" name="IMAGE 2020-06-08 15:05:30.jpeg" descr="IMAGE 2020-06-08 15:05:30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4900" y="8020702"/>
            <a:ext cx="6350000" cy="4072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блок 4.jpeg" descr="блок 4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44900" y="3400367"/>
            <a:ext cx="6350001" cy="4065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Лицензия и аккредитация вуз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Лицензия и аккредитация вуза</a:t>
            </a:r>
          </a:p>
        </p:txBody>
      </p:sp>
      <p:sp>
        <p:nvSpPr>
          <p:cNvPr id="138" name="лицензия № 2023 от 23.03.2016 г.…"/>
          <p:cNvSpPr txBox="1"/>
          <p:nvPr/>
        </p:nvSpPr>
        <p:spPr>
          <a:xfrm>
            <a:off x="2070100" y="10799541"/>
            <a:ext cx="1003103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</a:pPr>
            <a:r>
              <a:t>лицензия № 2</a:t>
            </a:r>
            <a:r>
              <a:rPr lang="ru-RU" dirty="0"/>
              <a:t>930</a:t>
            </a:r>
            <a:r>
              <a:t> от </a:t>
            </a:r>
            <a:r>
              <a:rPr lang="ru-RU" dirty="0"/>
              <a:t>05</a:t>
            </a:r>
            <a:r>
              <a:t>.</a:t>
            </a:r>
            <a:r>
              <a:rPr lang="ru-RU" dirty="0"/>
              <a:t>10</a:t>
            </a:r>
            <a:r>
              <a:t>.20</a:t>
            </a:r>
            <a:r>
              <a:rPr lang="ru-RU" dirty="0"/>
              <a:t>20</a:t>
            </a:r>
            <a:r>
              <a:t> г.</a:t>
            </a:r>
          </a:p>
          <a:p>
            <a:pPr>
              <a:lnSpc>
                <a:spcPct val="90000"/>
              </a:lnSpc>
            </a:pPr>
            <a:r>
              <a:t>действует бессрочно</a:t>
            </a:r>
          </a:p>
        </p:txBody>
      </p:sp>
      <p:sp>
        <p:nvSpPr>
          <p:cNvPr id="139" name="свидетельство о государственной аккредитации № 3095 от 30.04.2019 г.…"/>
          <p:cNvSpPr txBox="1"/>
          <p:nvPr/>
        </p:nvSpPr>
        <p:spPr>
          <a:xfrm>
            <a:off x="12282869" y="10799541"/>
            <a:ext cx="10031032" cy="163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</a:pPr>
            <a:r>
              <a:t>свидетельство о государственной аккредитации</a:t>
            </a:r>
            <a:br/>
            <a:r>
              <a:t>№ 3095 от 30.04.2019 г.</a:t>
            </a:r>
          </a:p>
          <a:p>
            <a:pPr>
              <a:lnSpc>
                <a:spcPct val="90000"/>
              </a:lnSpc>
            </a:pPr>
            <a:r>
              <a:t>срок действия – до 30.04.2025 г.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05786" y="3015625"/>
            <a:ext cx="5385099" cy="7502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C:\Users\brovkina.mn\Desktop\1GTv1iHdvDU.jpg"/>
          <p:cNvPicPr>
            <a:picLocks noChangeAspect="1" noChangeArrowheads="1"/>
          </p:cNvPicPr>
          <p:nvPr/>
        </p:nvPicPr>
        <p:blipFill>
          <a:blip r:embed="rId3"/>
          <a:srcRect l="5801" t="4137" r="5580" b="3633"/>
          <a:stretch>
            <a:fillRect/>
          </a:stretch>
        </p:blipFill>
        <p:spPr bwMode="auto">
          <a:xfrm>
            <a:off x="4644189" y="3087233"/>
            <a:ext cx="5052228" cy="7430699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Наши лаборатори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Наши лаборатории</a:t>
            </a:r>
          </a:p>
        </p:txBody>
      </p:sp>
      <p:pic>
        <p:nvPicPr>
          <p:cNvPr id="144" name="IMG_6080.jpeg" descr="IMG_6080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0" y="3809417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E:\Фото СПбГУТ\фото лаб\DSC00183_.jpg" descr="E:\Фото СПбГУТ\фото лаб\DSC00183_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0000" y="3809417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E:\Фото СПбГУТ\Лаб_ВОЛС_1.jpg" descr="E:\Фото СПбГУТ\Лаб_ВОЛС_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0" y="7874582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F:\Фото\АФУ2.jpg" descr="F:\Фото\АФУ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0000" y="7874582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E:\Фото СПбГУТ\DSC03702.JPG" descr="E:\Фото СПбГУТ\DSC0370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19000" y="7874582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F:\Фото\Нокиа.jpg" descr="F:\Фото\Нокиа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3809417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E:\Фото СПбГУТ\AA9_8633.JPG" descr="E:\Фото СПбГУТ\AA9_8633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7874582"/>
            <a:ext cx="5715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E:\Фото СПбГУТ\Аудитории, лаборатории\AA9_8268.JPG" descr="E:\Фото СПбГУТ\Аудитории, лаборатории\AA9_8268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0" y="3809417"/>
            <a:ext cx="57150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На какую программу я могу поступать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660400">
              <a:defRPr sz="8960"/>
            </a:lvl1pPr>
          </a:lstStyle>
          <a:p>
            <a:r>
              <a:t>На какую программу я могу поступать?</a:t>
            </a:r>
          </a:p>
        </p:txBody>
      </p:sp>
      <p:sp>
        <p:nvSpPr>
          <p:cNvPr id="157" name="бакалавриат"/>
          <p:cNvSpPr/>
          <p:nvPr/>
        </p:nvSpPr>
        <p:spPr>
          <a:xfrm>
            <a:off x="13169900" y="3298392"/>
            <a:ext cx="9525001" cy="2032001"/>
          </a:xfrm>
          <a:prstGeom prst="rect">
            <a:avLst/>
          </a:prstGeom>
          <a:solidFill>
            <a:srgbClr val="E6862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defRPr sz="7400" cap="all">
                <a:solidFill>
                  <a:srgbClr val="FFFFFF"/>
                </a:solidFill>
              </a:defRPr>
            </a:lvl1pPr>
          </a:lstStyle>
          <a:p>
            <a:r>
              <a:t>бакалавриат</a:t>
            </a:r>
          </a:p>
        </p:txBody>
      </p:sp>
      <p:sp>
        <p:nvSpPr>
          <p:cNvPr id="158" name="после школы или колледжа"/>
          <p:cNvSpPr/>
          <p:nvPr/>
        </p:nvSpPr>
        <p:spPr>
          <a:xfrm>
            <a:off x="1689099" y="3298392"/>
            <a:ext cx="9525001" cy="2032001"/>
          </a:xfrm>
          <a:prstGeom prst="rect">
            <a:avLst/>
          </a:prstGeom>
          <a:solidFill>
            <a:srgbClr val="E6791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sz="5300">
                <a:solidFill>
                  <a:srgbClr val="FFFFFF"/>
                </a:solidFill>
              </a:defRPr>
            </a:lvl1pPr>
          </a:lstStyle>
          <a:p>
            <a:r>
              <a:t>после школы или колледжа</a:t>
            </a:r>
          </a:p>
        </p:txBody>
      </p:sp>
      <p:sp>
        <p:nvSpPr>
          <p:cNvPr id="159" name="Triangle"/>
          <p:cNvSpPr/>
          <p:nvPr/>
        </p:nvSpPr>
        <p:spPr>
          <a:xfrm rot="5400000">
            <a:off x="11926260" y="4068274"/>
            <a:ext cx="492235" cy="492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8913D"/>
          </a:solidFill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53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endParaRPr/>
          </a:p>
        </p:txBody>
      </p:sp>
      <p:sp>
        <p:nvSpPr>
          <p:cNvPr id="160" name="магистратура"/>
          <p:cNvSpPr/>
          <p:nvPr/>
        </p:nvSpPr>
        <p:spPr>
          <a:xfrm>
            <a:off x="13169900" y="6467827"/>
            <a:ext cx="9525001" cy="2032001"/>
          </a:xfrm>
          <a:prstGeom prst="rect">
            <a:avLst/>
          </a:prstGeom>
          <a:solidFill>
            <a:srgbClr val="E6862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defRPr sz="7400" cap="all">
                <a:solidFill>
                  <a:srgbClr val="FFFFFF"/>
                </a:solidFill>
              </a:defRPr>
            </a:lvl1pPr>
          </a:lstStyle>
          <a:p>
            <a:r>
              <a:t>магистратура</a:t>
            </a:r>
          </a:p>
        </p:txBody>
      </p:sp>
      <p:sp>
        <p:nvSpPr>
          <p:cNvPr id="161" name="после бакалавриата"/>
          <p:cNvSpPr/>
          <p:nvPr/>
        </p:nvSpPr>
        <p:spPr>
          <a:xfrm>
            <a:off x="1689099" y="6467827"/>
            <a:ext cx="9525001" cy="2032001"/>
          </a:xfrm>
          <a:prstGeom prst="rect">
            <a:avLst/>
          </a:prstGeom>
          <a:solidFill>
            <a:srgbClr val="E6791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sz="5300">
                <a:solidFill>
                  <a:srgbClr val="FFFFFF"/>
                </a:solidFill>
              </a:defRPr>
            </a:lvl1pPr>
          </a:lstStyle>
          <a:p>
            <a:r>
              <a:t>после бакалавриата</a:t>
            </a:r>
          </a:p>
        </p:txBody>
      </p:sp>
      <p:sp>
        <p:nvSpPr>
          <p:cNvPr id="162" name="Triangle"/>
          <p:cNvSpPr/>
          <p:nvPr/>
        </p:nvSpPr>
        <p:spPr>
          <a:xfrm rot="5400000">
            <a:off x="11926260" y="7237710"/>
            <a:ext cx="492235" cy="492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8913D"/>
          </a:solidFill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53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endParaRPr/>
          </a:p>
        </p:txBody>
      </p:sp>
      <p:sp>
        <p:nvSpPr>
          <p:cNvPr id="163" name="аспирантура"/>
          <p:cNvSpPr/>
          <p:nvPr/>
        </p:nvSpPr>
        <p:spPr>
          <a:xfrm>
            <a:off x="13169900" y="9637262"/>
            <a:ext cx="9525001" cy="2032001"/>
          </a:xfrm>
          <a:prstGeom prst="rect">
            <a:avLst/>
          </a:prstGeom>
          <a:solidFill>
            <a:srgbClr val="E6862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defRPr sz="7400" cap="all">
                <a:solidFill>
                  <a:srgbClr val="FFFFFF"/>
                </a:solidFill>
              </a:defRPr>
            </a:lvl1pPr>
          </a:lstStyle>
          <a:p>
            <a:r>
              <a:t>аспирантура</a:t>
            </a:r>
          </a:p>
        </p:txBody>
      </p:sp>
      <p:sp>
        <p:nvSpPr>
          <p:cNvPr id="164" name="после магистратуры"/>
          <p:cNvSpPr/>
          <p:nvPr/>
        </p:nvSpPr>
        <p:spPr>
          <a:xfrm>
            <a:off x="1689099" y="9637262"/>
            <a:ext cx="9525001" cy="2032001"/>
          </a:xfrm>
          <a:prstGeom prst="rect">
            <a:avLst/>
          </a:prstGeom>
          <a:solidFill>
            <a:srgbClr val="E6791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sz="5300">
                <a:solidFill>
                  <a:srgbClr val="FFFFFF"/>
                </a:solidFill>
              </a:defRPr>
            </a:lvl1pPr>
          </a:lstStyle>
          <a:p>
            <a:r>
              <a:t>после магистратуры</a:t>
            </a:r>
          </a:p>
        </p:txBody>
      </p:sp>
      <p:sp>
        <p:nvSpPr>
          <p:cNvPr id="165" name="Triangle"/>
          <p:cNvSpPr/>
          <p:nvPr/>
        </p:nvSpPr>
        <p:spPr>
          <a:xfrm rot="5400000">
            <a:off x="11926260" y="10407145"/>
            <a:ext cx="492235" cy="492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8913D"/>
          </a:solidFill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53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Сколько лет учиться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Сколько лет учиться?</a:t>
            </a:r>
          </a:p>
        </p:txBody>
      </p:sp>
      <p:sp>
        <p:nvSpPr>
          <p:cNvPr id="168" name="БАКАЛАВРИАТ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687318"/>
          </a:xfrm>
          <a:prstGeom prst="rect">
            <a:avLst/>
          </a:prstGeom>
        </p:spPr>
        <p:txBody>
          <a:bodyPr lIns="63500" tIns="63500" rIns="63500" bIns="63500" numCol="3" spcCol="1050290" anchor="t"/>
          <a:lstStyle/>
          <a:p>
            <a:pPr marL="0" indent="0">
              <a:spcBef>
                <a:spcPts val="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БАКАЛАВРИАТ</a:t>
            </a:r>
          </a:p>
          <a:p>
            <a:pPr marL="555625" indent="-555625">
              <a:buClr>
                <a:srgbClr val="E78B3C"/>
              </a:buClr>
              <a:buSzPct val="200000"/>
              <a:defRPr sz="4200"/>
            </a:pPr>
            <a:r>
              <a:t>очная форма</a:t>
            </a:r>
            <a:br/>
            <a:r>
              <a:rPr sz="6400"/>
              <a:t>4 года</a:t>
            </a:r>
          </a:p>
          <a:p>
            <a:pPr marL="555625" indent="-555625">
              <a:buClr>
                <a:srgbClr val="833D85"/>
              </a:buClr>
              <a:buSzPct val="200000"/>
              <a:defRPr sz="4200"/>
            </a:pPr>
            <a:r>
              <a:t>очно-заочная</a:t>
            </a:r>
            <a:br/>
            <a:r>
              <a:t>(вечерняя) форма</a:t>
            </a:r>
            <a:br/>
            <a:r>
              <a:rPr sz="6400"/>
              <a:t>5 лет</a:t>
            </a:r>
          </a:p>
          <a:p>
            <a:pPr marL="555625" indent="-555625">
              <a:buClr>
                <a:srgbClr val="CA4A5C"/>
              </a:buClr>
              <a:buSzPct val="200000"/>
              <a:defRPr sz="4200"/>
            </a:pPr>
            <a:r>
              <a:t>заочная форма</a:t>
            </a:r>
            <a:br/>
            <a:r>
              <a:rPr sz="6400"/>
              <a:t>5 лет</a:t>
            </a:r>
          </a:p>
          <a:p>
            <a:pPr marL="0" indent="0">
              <a:spcBef>
                <a:spcPts val="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rPr sz="6000"/>
              <a:t>МАГИСТРАТУРА</a:t>
            </a:r>
          </a:p>
          <a:p>
            <a:pPr marL="555625" indent="-555625">
              <a:buClr>
                <a:srgbClr val="E8913D"/>
              </a:buClr>
              <a:buSzPct val="200000"/>
              <a:defRPr sz="4200"/>
            </a:pPr>
            <a:r>
              <a:t>очная форма</a:t>
            </a:r>
            <a:br/>
            <a:r>
              <a:rPr sz="6400"/>
              <a:t>2 года</a:t>
            </a:r>
          </a:p>
          <a:p>
            <a:pPr marL="555625" indent="-555625">
              <a:buClr>
                <a:srgbClr val="CA4A5C"/>
              </a:buClr>
              <a:buSzPct val="200000"/>
              <a:defRPr sz="4200"/>
            </a:pPr>
            <a:r>
              <a:t>заочная форма</a:t>
            </a:r>
            <a:br/>
            <a:r>
              <a:rPr sz="6400"/>
              <a:t>2,3–2,4 года</a:t>
            </a:r>
          </a:p>
          <a:p>
            <a:pPr marL="0" indent="0">
              <a:buSzTx/>
              <a:buNone/>
              <a:defRPr sz="4200"/>
            </a:pPr>
            <a:endParaRPr sz="6400"/>
          </a:p>
          <a:p>
            <a:pPr marL="0" indent="0">
              <a:spcBef>
                <a:spcPts val="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ru-RU" dirty="0"/>
          </a:p>
          <a:p>
            <a:pPr marL="0" indent="0">
              <a:spcBef>
                <a:spcPts val="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endParaRPr lang="ru-RU" dirty="0"/>
          </a:p>
          <a:p>
            <a:pPr marL="0" indent="0">
              <a:spcBef>
                <a:spcPts val="0"/>
              </a:spcBef>
              <a:buSzTx/>
              <a:buNone/>
              <a:defRPr sz="6400">
                <a:latin typeface="Fira Sans Bold"/>
                <a:ea typeface="Fira Sans Bold"/>
                <a:cs typeface="Fira Sans Bold"/>
                <a:sym typeface="Fira Sans Bold"/>
              </a:defRPr>
            </a:pPr>
            <a:r>
              <a:t>АСПИРАНТУРА</a:t>
            </a:r>
          </a:p>
          <a:p>
            <a:pPr marL="555625" indent="-555625">
              <a:buClr>
                <a:srgbClr val="E8913D"/>
              </a:buClr>
              <a:buSzPct val="200000"/>
              <a:defRPr sz="4200"/>
            </a:pPr>
            <a:r>
              <a:t>очная форма</a:t>
            </a:r>
            <a:br/>
            <a:r>
              <a:rPr sz="6400"/>
              <a:t>3 или 4 года</a:t>
            </a:r>
          </a:p>
          <a:p>
            <a:pPr marL="555625" indent="-555625">
              <a:buClr>
                <a:srgbClr val="CA4A5C"/>
              </a:buClr>
              <a:buSzPct val="200000"/>
              <a:defRPr sz="4200"/>
            </a:pPr>
            <a:r>
              <a:t>заочная форма</a:t>
            </a:r>
            <a:br/>
            <a:r>
              <a:rPr sz="6400"/>
              <a:t>5 лет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Факультет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Факультеты</a:t>
            </a:r>
          </a:p>
        </p:txBody>
      </p:sp>
      <p:sp>
        <p:nvSpPr>
          <p:cNvPr id="171" name="Факультет радиотехнологий связи (РТС)"/>
          <p:cNvSpPr/>
          <p:nvPr/>
        </p:nvSpPr>
        <p:spPr>
          <a:xfrm>
            <a:off x="2170555" y="3003765"/>
            <a:ext cx="6481315" cy="2925872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t>Факультет радиотехнологий связи (РТС)</a:t>
            </a:r>
          </a:p>
        </p:txBody>
      </p:sp>
      <p:sp>
        <p:nvSpPr>
          <p:cNvPr id="172" name="Факультет инфокоммуникационных сетей и систем (ИКСС)"/>
          <p:cNvSpPr/>
          <p:nvPr/>
        </p:nvSpPr>
        <p:spPr>
          <a:xfrm>
            <a:off x="8951342" y="3003765"/>
            <a:ext cx="6481316" cy="2925872"/>
          </a:xfrm>
          <a:prstGeom prst="rect">
            <a:avLst/>
          </a:prstGeom>
          <a:solidFill>
            <a:srgbClr val="E68D3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t>Факультет инфокоммуникационных сетей и систем (ИКСС)</a:t>
            </a:r>
          </a:p>
        </p:txBody>
      </p:sp>
      <p:sp>
        <p:nvSpPr>
          <p:cNvPr id="173" name="Факультет информационных систем и технологий (ИСиТ)"/>
          <p:cNvSpPr/>
          <p:nvPr/>
        </p:nvSpPr>
        <p:spPr>
          <a:xfrm>
            <a:off x="15732129" y="3003765"/>
            <a:ext cx="6481316" cy="2925872"/>
          </a:xfrm>
          <a:prstGeom prst="rect">
            <a:avLst/>
          </a:prstGeom>
          <a:solidFill>
            <a:schemeClr val="accent6">
              <a:satOff val="-15798"/>
              <a:lumOff val="-17517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t>Факультет информационных систем и технологий (ИСиТ)</a:t>
            </a:r>
          </a:p>
        </p:txBody>
      </p:sp>
      <p:sp>
        <p:nvSpPr>
          <p:cNvPr id="174" name="Факультет фундаментальной подготовки (ФФП)"/>
          <p:cNvSpPr/>
          <p:nvPr/>
        </p:nvSpPr>
        <p:spPr>
          <a:xfrm>
            <a:off x="2170555" y="6284064"/>
            <a:ext cx="6481315" cy="2925872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t>Факультет фундаментальной подготовки (ФФП)</a:t>
            </a:r>
          </a:p>
        </p:txBody>
      </p:sp>
      <p:sp>
        <p:nvSpPr>
          <p:cNvPr id="175" name="Факультет цифровой экономики, управления и бизнес-информатики (ЦЭУБИ)"/>
          <p:cNvSpPr/>
          <p:nvPr/>
        </p:nvSpPr>
        <p:spPr>
          <a:xfrm>
            <a:off x="8951342" y="6284064"/>
            <a:ext cx="6481316" cy="2925872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t>Факультет цифровой экономики, управления и бизнес-информатики (ЦЭУБИ)</a:t>
            </a:r>
          </a:p>
        </p:txBody>
      </p:sp>
      <p:sp>
        <p:nvSpPr>
          <p:cNvPr id="176" name="Гуманитарный факультет (ГФ)"/>
          <p:cNvSpPr/>
          <p:nvPr/>
        </p:nvSpPr>
        <p:spPr>
          <a:xfrm>
            <a:off x="15732129" y="6284064"/>
            <a:ext cx="6481316" cy="2925872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rPr lang="ru-RU" dirty="0"/>
              <a:t>Факультет социальных цифровых технологий </a:t>
            </a:r>
            <a:r>
              <a:t>(</a:t>
            </a:r>
            <a:r>
              <a:rPr lang="ru-RU" dirty="0"/>
              <a:t>СЦТ</a:t>
            </a:r>
            <a:r>
              <a:t>)</a:t>
            </a:r>
          </a:p>
        </p:txBody>
      </p:sp>
      <p:sp>
        <p:nvSpPr>
          <p:cNvPr id="177" name="Институт магистратуры"/>
          <p:cNvSpPr/>
          <p:nvPr/>
        </p:nvSpPr>
        <p:spPr>
          <a:xfrm>
            <a:off x="2170555" y="9564363"/>
            <a:ext cx="9841641" cy="2925872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>
            <a:lvl1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r>
              <a:t>Институт магистратуры</a:t>
            </a:r>
          </a:p>
        </p:txBody>
      </p:sp>
      <p:sp>
        <p:nvSpPr>
          <p:cNvPr id="178" name="Институт непрерывного образования (ИНО)…"/>
          <p:cNvSpPr/>
          <p:nvPr/>
        </p:nvSpPr>
        <p:spPr>
          <a:xfrm>
            <a:off x="12371803" y="9564363"/>
            <a:ext cx="9841642" cy="2925872"/>
          </a:xfrm>
          <a:prstGeom prst="rect">
            <a:avLst/>
          </a:prstGeom>
          <a:solidFill>
            <a:srgbClr val="B5803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/>
          <a:lstStyle/>
          <a:p>
            <a:pPr>
              <a:defRPr sz="35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Институт непрерывного образования (ИНО)</a:t>
            </a:r>
          </a:p>
          <a:p>
            <a:pPr>
              <a:defRPr sz="27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pPr>
            <a:r>
              <a:t>очно-заочная (вечерняя) и заочная формы обучения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Аспиранту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Аспирантура</a:t>
            </a:r>
          </a:p>
        </p:txBody>
      </p:sp>
      <p:pic>
        <p:nvPicPr>
          <p:cNvPr id="181" name="image.jpeg" descr="image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9590" y="2665714"/>
            <a:ext cx="762531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.jpeg" descr="image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481" y="7992774"/>
            <a:ext cx="7667527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Физика и астрономия"/>
          <p:cNvSpPr/>
          <p:nvPr/>
        </p:nvSpPr>
        <p:spPr>
          <a:xfrm>
            <a:off x="4315942" y="2729214"/>
            <a:ext cx="10160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/>
          </a:bodyPr>
          <a:lstStyle>
            <a:lvl1pPr algn="l"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Физика и астрономия</a:t>
            </a:r>
          </a:p>
        </p:txBody>
      </p:sp>
      <p:sp>
        <p:nvSpPr>
          <p:cNvPr id="184" name="Информатика и вычислительная техника"/>
          <p:cNvSpPr/>
          <p:nvPr/>
        </p:nvSpPr>
        <p:spPr>
          <a:xfrm>
            <a:off x="4315942" y="4759479"/>
            <a:ext cx="10160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 lnSpcReduction="10000"/>
          </a:bodyPr>
          <a:lstStyle>
            <a:lvl1pPr algn="l" defTabSz="792479">
              <a:spcBef>
                <a:spcPts val="1900"/>
              </a:spcBef>
              <a:defRPr sz="4224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Информатика и вычислительная техника</a:t>
            </a:r>
          </a:p>
        </p:txBody>
      </p:sp>
      <p:sp>
        <p:nvSpPr>
          <p:cNvPr id="185" name="Информационная безопасность"/>
          <p:cNvSpPr/>
          <p:nvPr/>
        </p:nvSpPr>
        <p:spPr>
          <a:xfrm>
            <a:off x="4315942" y="6789744"/>
            <a:ext cx="10160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/>
          </a:bodyPr>
          <a:lstStyle>
            <a:lvl1pPr algn="l"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Информационная безопасность</a:t>
            </a:r>
          </a:p>
        </p:txBody>
      </p:sp>
      <p:sp>
        <p:nvSpPr>
          <p:cNvPr id="186" name="Электроника, радиотехника и системы связи"/>
          <p:cNvSpPr/>
          <p:nvPr/>
        </p:nvSpPr>
        <p:spPr>
          <a:xfrm>
            <a:off x="4315942" y="8820009"/>
            <a:ext cx="10160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 lnSpcReduction="10000"/>
          </a:bodyPr>
          <a:lstStyle>
            <a:lvl1pPr algn="l" defTabSz="792479">
              <a:spcBef>
                <a:spcPts val="1900"/>
              </a:spcBef>
              <a:defRPr sz="4224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Электроника, радиотехника и системы связи</a:t>
            </a:r>
          </a:p>
        </p:txBody>
      </p:sp>
      <p:sp>
        <p:nvSpPr>
          <p:cNvPr id="187" name="Экономика"/>
          <p:cNvSpPr/>
          <p:nvPr/>
        </p:nvSpPr>
        <p:spPr>
          <a:xfrm>
            <a:off x="4315942" y="10850274"/>
            <a:ext cx="10160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0" tIns="190500" rIns="190500" bIns="190500" anchor="ctr">
            <a:normAutofit/>
          </a:bodyPr>
          <a:lstStyle>
            <a:lvl1pPr algn="l"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Экономика</a:t>
            </a:r>
          </a:p>
        </p:txBody>
      </p:sp>
      <p:sp>
        <p:nvSpPr>
          <p:cNvPr id="188" name="03.06.01"/>
          <p:cNvSpPr/>
          <p:nvPr/>
        </p:nvSpPr>
        <p:spPr>
          <a:xfrm>
            <a:off x="1644959" y="2729214"/>
            <a:ext cx="2540001" cy="1651001"/>
          </a:xfrm>
          <a:prstGeom prst="rect">
            <a:avLst/>
          </a:prstGeom>
          <a:ln w="127000">
            <a:solidFill>
              <a:srgbClr val="E78D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03.06.01</a:t>
            </a:r>
          </a:p>
        </p:txBody>
      </p:sp>
      <p:sp>
        <p:nvSpPr>
          <p:cNvPr id="189" name="09.06.01"/>
          <p:cNvSpPr/>
          <p:nvPr/>
        </p:nvSpPr>
        <p:spPr>
          <a:xfrm>
            <a:off x="1644959" y="4759479"/>
            <a:ext cx="2540001" cy="1651001"/>
          </a:xfrm>
          <a:prstGeom prst="rect">
            <a:avLst/>
          </a:prstGeom>
          <a:ln w="127000">
            <a:solidFill>
              <a:srgbClr val="E78D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09.06.01</a:t>
            </a:r>
          </a:p>
        </p:txBody>
      </p:sp>
      <p:sp>
        <p:nvSpPr>
          <p:cNvPr id="190" name="10.06.01"/>
          <p:cNvSpPr/>
          <p:nvPr/>
        </p:nvSpPr>
        <p:spPr>
          <a:xfrm>
            <a:off x="1644959" y="6789744"/>
            <a:ext cx="2540001" cy="1651001"/>
          </a:xfrm>
          <a:prstGeom prst="rect">
            <a:avLst/>
          </a:prstGeom>
          <a:ln w="127000">
            <a:solidFill>
              <a:srgbClr val="E78D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10.06.01</a:t>
            </a:r>
          </a:p>
        </p:txBody>
      </p:sp>
      <p:sp>
        <p:nvSpPr>
          <p:cNvPr id="191" name="11.06.01"/>
          <p:cNvSpPr/>
          <p:nvPr/>
        </p:nvSpPr>
        <p:spPr>
          <a:xfrm>
            <a:off x="1644959" y="8820009"/>
            <a:ext cx="2540001" cy="1651001"/>
          </a:xfrm>
          <a:prstGeom prst="rect">
            <a:avLst/>
          </a:prstGeom>
          <a:ln w="127000">
            <a:solidFill>
              <a:srgbClr val="E78D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11.06.01</a:t>
            </a:r>
          </a:p>
        </p:txBody>
      </p:sp>
      <p:sp>
        <p:nvSpPr>
          <p:cNvPr id="192" name="38.06.01"/>
          <p:cNvSpPr/>
          <p:nvPr/>
        </p:nvSpPr>
        <p:spPr>
          <a:xfrm>
            <a:off x="1644959" y="10850274"/>
            <a:ext cx="2540001" cy="1651001"/>
          </a:xfrm>
          <a:prstGeom prst="rect">
            <a:avLst/>
          </a:prstGeom>
          <a:ln w="127000">
            <a:solidFill>
              <a:srgbClr val="E78D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>
              <a:spcBef>
                <a:spcPts val="2000"/>
              </a:spcBef>
              <a:defRPr sz="4400">
                <a:latin typeface="+mj-lt"/>
                <a:ea typeface="+mj-ea"/>
                <a:cs typeface="+mj-cs"/>
                <a:sym typeface="Fira Sans Regular"/>
              </a:defRPr>
            </a:lvl1pPr>
          </a:lstStyle>
          <a:p>
            <a:r>
              <a:t>38.06.01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Fira Sans Regular"/>
        <a:ea typeface="Fira Sans Regular"/>
        <a:cs typeface="Fira Sans Regular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ira Sans Medium"/>
            <a:ea typeface="Fira Sans Medium"/>
            <a:cs typeface="Fira Sans Medium"/>
            <a:sym typeface="Fira Sa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ira Sans Bold"/>
            <a:ea typeface="Fira Sans Bold"/>
            <a:cs typeface="Fira Sans Bold"/>
            <a:sym typeface="Fira Sa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Fira Sans Regular"/>
        <a:ea typeface="Fira Sans Regular"/>
        <a:cs typeface="Fira Sans Regular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ira Sans Medium"/>
            <a:ea typeface="Fira Sans Medium"/>
            <a:cs typeface="Fira Sans Medium"/>
            <a:sym typeface="Fira Sans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ira Sans Bold"/>
            <a:ea typeface="Fira Sans Bold"/>
            <a:cs typeface="Fira Sans Bold"/>
            <a:sym typeface="Fira San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770</Words>
  <Application>Microsoft Office PowerPoint</Application>
  <PresentationFormat>Произвольный</PresentationFormat>
  <Paragraphs>131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Fira Sans Bold</vt:lpstr>
      <vt:lpstr>Fira Sans ExtraBold</vt:lpstr>
      <vt:lpstr>Fira Sans Medium</vt:lpstr>
      <vt:lpstr>Fira Sans Regular</vt:lpstr>
      <vt:lpstr>Helvetica Neue</vt:lpstr>
      <vt:lpstr>Helvetica Neue Light</vt:lpstr>
      <vt:lpstr>Helvetica Neue Medium</vt:lpstr>
      <vt:lpstr>White</vt:lpstr>
      <vt:lpstr>Санкт-Петербургский государственный университет телекоммуникаций им. проф. М. А. Бонч-Бруевича</vt:lpstr>
      <vt:lpstr>THE BONCH-BRUEVICH  ST. PETERSBURG STATE UNIVERSITY OF TELECOMMUNICATIONS</vt:lpstr>
      <vt:lpstr>Санкт-Петербургский государственный университет телекоммуникаций им. проф. М. А. Бонч-Бруевича</vt:lpstr>
      <vt:lpstr>Лицензия и аккредитация вуза</vt:lpstr>
      <vt:lpstr>Наши лаборатории</vt:lpstr>
      <vt:lpstr>На какую программу я могу поступать?</vt:lpstr>
      <vt:lpstr>Сколько лет учиться?</vt:lpstr>
      <vt:lpstr>Факультеты</vt:lpstr>
      <vt:lpstr>Аспирантура</vt:lpstr>
      <vt:lpstr>Документы для поступления</vt:lpstr>
      <vt:lpstr>Документы на момент зачисления (август-сентябрь)</vt:lpstr>
      <vt:lpstr>Вступительные испытания</vt:lpstr>
      <vt:lpstr>Возможности учиться бесплатно</vt:lpstr>
      <vt:lpstr>Общежития</vt:lpstr>
      <vt:lpstr>Деятельность иностранных студентов</vt:lpstr>
      <vt:lpstr>Фестиваль национальных культур</vt:lpstr>
      <vt:lpstr>Разговорный клуб русского языка</vt:lpstr>
      <vt:lpstr>Контакты</vt:lpstr>
      <vt:lpstr>Санкт-Петербургский государственный университет телекоммуникаций им. проф. М. А. Бонч-Бруевича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Санкт-Петербургский государственный университет телекоммуникаций им. проф. М. А. Бонч-Бруевича</dc:title>
  <dc:creator>Бровкина Марианна Николаевна</dc:creator>
  <cp:lastModifiedBy>Дмитриева Софья Сергеевна</cp:lastModifiedBy>
  <cp:revision>14</cp:revision>
  <dcterms:modified xsi:type="dcterms:W3CDTF">2026-05-12T09:19:15Z</dcterms:modified>
</cp:coreProperties>
</file>